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Share Tech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hareTech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CHRISTEN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ZACH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TYLER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CHRISTEN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TYLER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Christen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ZACH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Tyler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ZACH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Issue: Bluetooth CONNECTED or DISCONNECTED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do we get “Proximity Behavior”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TYLER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Shape 5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Shape 5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Shape 60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Shape 6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Shape 6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Shape 7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Shape 7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Shape 7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Shape 7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Shape 81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Shape 8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Shape 8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Shape 8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Shape 8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Shape 9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Shape 9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Shape 9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Shape 9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Shape 9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Shape 100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Shape 10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Shape 10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Shape 10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Shape 10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Shape 10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Shape 108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Shape 10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Shape 110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Shape 112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Shape 1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Shape 121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Shape 122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Shape 1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Shape 1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Shape 1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Shape 14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Shape 1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Shape 15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Shape 15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Shape 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Shape 164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Shape 16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Shape 16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Shape 17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Shape 17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Shape 17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Shape 18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Shape 1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Shape 18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Shape 188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Shape 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Shape 19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Shape 19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Shape 19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Shape 19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Shape 20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Shape 20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Shape 2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Shape 22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Shape 23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Shape 248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Shape 24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Shape 25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Shape 25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Shape 25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Shape 26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Shape 26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Shape 268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Shape 26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Shape 27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Shape 27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Shape 27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Shape 27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Shape 27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Shape 27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Shape 27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Shape 278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Shape 27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Shape 28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Shape 28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Shape 28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Shape 28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Shape 28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Shape 28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Shape 28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Shape 28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Shape 28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Shape 29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Shape 29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Shape 29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Shape 298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Shape 29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Shape 30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Shape 30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Shape 30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Shape 30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Shape 30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Shape 308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Shape 30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Shape 3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YU1Eh_zDgdvmcBkUsH8_ltkgKFY43OFU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824000" y="1613825"/>
            <a:ext cx="50646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Final</a:t>
            </a:r>
            <a:r>
              <a:rPr lang="en"/>
              <a:t>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ECE 1160/2160</a:t>
            </a:r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824000" y="3596300"/>
            <a:ext cx="70314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Share Tech"/>
                <a:ea typeface="Share Tech"/>
                <a:cs typeface="Share Tech"/>
                <a:sym typeface="Share Tech"/>
              </a:rPr>
              <a:t>Max Reno, Tyler Garrett, Christen Rittiger, Zach Scheider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382975" y="146300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Primary Goals: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374925" y="1040400"/>
            <a:ext cx="81399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1) The Android phone must communicate with the Raspberry Pi controlled via an application on the phone and sensors on the Raspberry Pi.  -</a:t>
            </a:r>
            <a:r>
              <a:rPr b="1" lang="en" sz="20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COMPLETED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82975" y="3102575"/>
            <a:ext cx="8325900" cy="1807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ACCOMPLISHED VIA: Bluetooth Connection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94925" y="1171575"/>
            <a:ext cx="8325900" cy="1807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2) The Raspberry Pi turns the deadbolt to unlocked if phone is within a given range. It should also automatically lock once the phone is out of the range. The range will be determined via sensors attached to the Raspberry Pi. -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FF00"/>
                </a:solidFill>
              </a:rPr>
              <a:t>COMPLETED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382975" y="146300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Primary Goals:</a:t>
            </a:r>
          </a:p>
        </p:txBody>
      </p:sp>
      <p:sp>
        <p:nvSpPr>
          <p:cNvPr id="420" name="Shape 420"/>
          <p:cNvSpPr txBox="1"/>
          <p:nvPr>
            <p:ph type="title"/>
          </p:nvPr>
        </p:nvSpPr>
        <p:spPr>
          <a:xfrm>
            <a:off x="382975" y="3102575"/>
            <a:ext cx="8325900" cy="1807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ACCOMPLISHED VIA: RSSI Values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506750" y="1085050"/>
            <a:ext cx="8139900" cy="115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3) On the application, the user should be able to know the status of the door to tell them if it is locked or unlocked. -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FF00"/>
                </a:solidFill>
              </a:rPr>
              <a:t>COMPLETED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82975" y="146300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Primary Goals:</a:t>
            </a:r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539" y="2238831"/>
            <a:ext cx="1557187" cy="29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275" y="2238825"/>
            <a:ext cx="1557187" cy="29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808" y="2238836"/>
            <a:ext cx="1557187" cy="290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382975" y="165525"/>
            <a:ext cx="8760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Secondary Goal: Lock Log Database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450" y="972350"/>
            <a:ext cx="2173774" cy="4054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382975" y="1126400"/>
            <a:ext cx="57054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Database on Android phone with SQLite 		- </a:t>
            </a:r>
            <a:r>
              <a:rPr b="1" lang="en" sz="20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COMPLETED</a:t>
            </a: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Each time the state of the lock changes the time and status are captured</a:t>
            </a: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Each time it is stored as an entry to a table</a:t>
            </a: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Clicking the Lock Log button prints the entire table on a fresh activity</a:t>
            </a: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Delete Log button removes all entries from the table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382975" y="1655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Secondary Goal: 3D Printed Case</a:t>
            </a:r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3">
            <a:alphaModFix/>
          </a:blip>
          <a:srcRect b="0" l="17552" r="20006" t="0"/>
          <a:stretch/>
        </p:blipFill>
        <p:spPr>
          <a:xfrm>
            <a:off x="986750" y="1280325"/>
            <a:ext cx="3183075" cy="33984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3" name="Shape 443"/>
          <p:cNvPicPr preferRelativeResize="0"/>
          <p:nvPr/>
        </p:nvPicPr>
        <p:blipFill rotWithShape="1">
          <a:blip r:embed="rId4">
            <a:alphaModFix/>
          </a:blip>
          <a:srcRect b="0" l="18236" r="20609" t="0"/>
          <a:stretch/>
        </p:blipFill>
        <p:spPr>
          <a:xfrm>
            <a:off x="4807649" y="1280325"/>
            <a:ext cx="3117570" cy="33984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44" name="Shape 444"/>
          <p:cNvSpPr txBox="1"/>
          <p:nvPr/>
        </p:nvSpPr>
        <p:spPr>
          <a:xfrm>
            <a:off x="53250" y="4509625"/>
            <a:ext cx="2349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COMPLETED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23657" r="22267" t="0"/>
          <a:stretch/>
        </p:blipFill>
        <p:spPr>
          <a:xfrm>
            <a:off x="1382313" y="719138"/>
            <a:ext cx="6379374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502050" y="1706850"/>
            <a:ext cx="8139900" cy="294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Guest Access via Remote Lock/Unlock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Camera Attachment to View People Outside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Higher Security with Pin Pad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Alert to Shaking/Attempts to Enter without Key</a:t>
            </a:r>
          </a:p>
          <a:p>
            <a:pPr indent="-355600" lvl="0" marL="457200">
              <a:lnSpc>
                <a:spcPct val="150000"/>
              </a:lnSpc>
              <a:spcBef>
                <a:spcPts val="0"/>
              </a:spcBef>
              <a:buSzPts val="2000"/>
              <a:buChar char="●"/>
            </a:pPr>
            <a:r>
              <a:rPr lang="en" sz="2000"/>
              <a:t>Door Open/Closed Sensor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382975" y="7751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Future Add-ons and Direction: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25" y="1275825"/>
            <a:ext cx="3664995" cy="24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00" y="1275826"/>
            <a:ext cx="3688875" cy="2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803950" y="229275"/>
            <a:ext cx="5001600" cy="91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 Demonstration</a:t>
            </a:r>
          </a:p>
        </p:txBody>
      </p:sp>
      <p:sp>
        <p:nvSpPr>
          <p:cNvPr id="467" name="Shape 467" title="DSC_0914.MOV">
            <a:hlinkClick r:id="rId3"/>
          </p:cNvPr>
          <p:cNvSpPr/>
          <p:nvPr/>
        </p:nvSpPr>
        <p:spPr>
          <a:xfrm>
            <a:off x="2286000" y="1272225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382975" y="146300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Our Objective</a:t>
            </a: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065900" y="0"/>
            <a:ext cx="66312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330" name="Shape 330"/>
          <p:cNvGrpSpPr/>
          <p:nvPr/>
        </p:nvGrpSpPr>
        <p:grpSpPr>
          <a:xfrm>
            <a:off x="5118950" y="1055700"/>
            <a:ext cx="2658079" cy="1380919"/>
            <a:chOff x="5118950" y="1055700"/>
            <a:chExt cx="2658079" cy="1380919"/>
          </a:xfrm>
        </p:grpSpPr>
        <p:grpSp>
          <p:nvGrpSpPr>
            <p:cNvPr id="331" name="Shape 331"/>
            <p:cNvGrpSpPr/>
            <p:nvPr/>
          </p:nvGrpSpPr>
          <p:grpSpPr>
            <a:xfrm>
              <a:off x="6055548" y="1095553"/>
              <a:ext cx="1721481" cy="1341065"/>
              <a:chOff x="3744175" y="1437150"/>
              <a:chExt cx="1865700" cy="1865700"/>
            </a:xfrm>
          </p:grpSpPr>
          <p:cxnSp>
            <p:nvCxnSpPr>
              <p:cNvPr id="332" name="Shape 332"/>
              <p:cNvCxnSpPr/>
              <p:nvPr/>
            </p:nvCxnSpPr>
            <p:spPr>
              <a:xfrm>
                <a:off x="3744175" y="1437150"/>
                <a:ext cx="12600" cy="186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2424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 rot="5400000">
                <a:off x="4670725" y="510600"/>
                <a:ext cx="12600" cy="186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2424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4" name="Shape 334"/>
              <p:cNvCxnSpPr/>
              <p:nvPr/>
            </p:nvCxnSpPr>
            <p:spPr>
              <a:xfrm rot="10800000">
                <a:off x="5597275" y="1437150"/>
                <a:ext cx="12600" cy="186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2424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5" name="Shape 335"/>
              <p:cNvCxnSpPr/>
              <p:nvPr/>
            </p:nvCxnSpPr>
            <p:spPr>
              <a:xfrm rot="-5400000">
                <a:off x="4670725" y="2363700"/>
                <a:ext cx="12600" cy="186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2424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cxnSp>
          <p:nvCxnSpPr>
            <p:cNvPr id="336" name="Shape 336"/>
            <p:cNvCxnSpPr/>
            <p:nvPr/>
          </p:nvCxnSpPr>
          <p:spPr>
            <a:xfrm flipH="1" rot="10800000">
              <a:off x="6055442" y="2009740"/>
              <a:ext cx="622500" cy="4200"/>
            </a:xfrm>
            <a:prstGeom prst="straightConnector1">
              <a:avLst/>
            </a:prstGeom>
            <a:noFill/>
            <a:ln cap="flat" cmpd="sng" w="76200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" name="Shape 337"/>
            <p:cNvCxnSpPr/>
            <p:nvPr/>
          </p:nvCxnSpPr>
          <p:spPr>
            <a:xfrm flipH="1" rot="-5400000">
              <a:off x="6153242" y="1484924"/>
              <a:ext cx="426900" cy="622500"/>
            </a:xfrm>
            <a:prstGeom prst="curvedConnector3">
              <a:avLst>
                <a:gd fmla="val 8333" name="adj1"/>
              </a:avLst>
            </a:prstGeom>
            <a:noFill/>
            <a:ln cap="flat" cmpd="sng" w="19050">
              <a:solidFill>
                <a:srgbClr val="424242"/>
              </a:solidFill>
              <a:prstDash val="dash"/>
              <a:round/>
              <a:headEnd len="lg" w="lg" type="none"/>
              <a:tailEnd len="lg" w="lg" type="none"/>
            </a:ln>
          </p:spPr>
        </p:cxnSp>
        <p:sp>
          <p:nvSpPr>
            <p:cNvPr id="338" name="Shape 338"/>
            <p:cNvSpPr/>
            <p:nvPr/>
          </p:nvSpPr>
          <p:spPr>
            <a:xfrm>
              <a:off x="5695943" y="1350101"/>
              <a:ext cx="1099500" cy="9393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70526" y="1765843"/>
              <a:ext cx="200400" cy="3249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35991" y="1350101"/>
              <a:ext cx="459972" cy="289440"/>
            </a:xfrm>
            <a:prstGeom prst="lightningBolt">
              <a:avLst/>
            </a:prstGeom>
            <a:solidFill>
              <a:srgbClr val="000000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118950" y="1682343"/>
              <a:ext cx="303600" cy="4920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 txBox="1"/>
            <p:nvPr/>
          </p:nvSpPr>
          <p:spPr>
            <a:xfrm>
              <a:off x="6037500" y="1055700"/>
              <a:ext cx="16596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/>
                <a:t>Access perimeter</a:t>
              </a:r>
            </a:p>
          </p:txBody>
        </p:sp>
      </p:grpSp>
      <p:sp>
        <p:nvSpPr>
          <p:cNvPr id="343" name="Shape 343"/>
          <p:cNvSpPr txBox="1"/>
          <p:nvPr/>
        </p:nvSpPr>
        <p:spPr>
          <a:xfrm>
            <a:off x="362600" y="1342625"/>
            <a:ext cx="43938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FFFFFF"/>
              </a:buClr>
              <a:buSzPts val="2200"/>
              <a:buFont typeface="Maven Pro"/>
              <a:buChar char="●"/>
            </a:pPr>
            <a:r>
              <a:rPr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Make “Keyless Home Entry”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137" y="2811350"/>
            <a:ext cx="1546325" cy="20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417800" y="3150738"/>
            <a:ext cx="42834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>
              <a:spcBef>
                <a:spcPts val="0"/>
              </a:spcBef>
              <a:buClr>
                <a:srgbClr val="FFFFFF"/>
              </a:buClr>
              <a:buSzPts val="2200"/>
              <a:buFont typeface="Maven Pro"/>
              <a:buChar char="●"/>
            </a:pPr>
            <a:r>
              <a:rPr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Automate deadbolt function using Raspberry Pi and Android Application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/>
        </p:nvSpPr>
        <p:spPr>
          <a:xfrm>
            <a:off x="382975" y="146300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Bill of Materials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511825" y="1090775"/>
            <a:ext cx="7882200" cy="23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Raspberry Pi			- Provided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Servo Motor 			- $20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Dead Bolt				- $15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Section of Door		- $5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Wires					- Provided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3D Printed Casing	- Provided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Maven Pro"/>
              <a:buChar char="●"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“Very Cheap” - Software does heavy lifting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382975" y="1655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Run on Pi Startup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382975" y="1347275"/>
            <a:ext cx="81696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Added python file to /etc/init.d</a:t>
            </a: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File header</a:t>
            </a: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File permissions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Allows user to have functionality without needing to manually start script. No peripherals necessary.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“Out of box” Functionality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382975" y="1655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Bluetooth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82975" y="1347275"/>
            <a:ext cx="81696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Why Bluetooth?</a:t>
            </a: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Relative ease of use</a:t>
            </a: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Reliability</a:t>
            </a: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Server/Client relationship between Pi and Android Device</a:t>
            </a: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Devices Identified via MAC address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82975" y="1655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Bluetooth Protocol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300" y="979600"/>
            <a:ext cx="5592475" cy="40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382975" y="6989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Determining Phone Proximity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591275" y="1874600"/>
            <a:ext cx="75291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Connection method between Pi and Android Device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Bluetooth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Server/Client Relationship (Pi/Android)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Need consistent proximity behavior using bluetooth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2000"/>
              <a:buFont typeface="Maven Pro"/>
              <a:buChar char="○"/>
            </a:pPr>
            <a:r>
              <a:rPr b="1"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Received Signal Strength Indication (RSSI)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382975" y="7751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RSSI Values - Determine Locking</a:t>
            </a:r>
          </a:p>
        </p:txBody>
      </p:sp>
      <p:grpSp>
        <p:nvGrpSpPr>
          <p:cNvPr id="381" name="Shape 381"/>
          <p:cNvGrpSpPr/>
          <p:nvPr/>
        </p:nvGrpSpPr>
        <p:grpSpPr>
          <a:xfrm>
            <a:off x="5589425" y="2139938"/>
            <a:ext cx="3194250" cy="2082825"/>
            <a:chOff x="1387775" y="1614625"/>
            <a:chExt cx="3194250" cy="2082825"/>
          </a:xfrm>
        </p:grpSpPr>
        <p:sp>
          <p:nvSpPr>
            <p:cNvPr id="382" name="Shape 382"/>
            <p:cNvSpPr/>
            <p:nvPr/>
          </p:nvSpPr>
          <p:spPr>
            <a:xfrm>
              <a:off x="2634600" y="1614625"/>
              <a:ext cx="1152900" cy="4644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634600" y="2078950"/>
              <a:ext cx="1152900" cy="1154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Shape 384"/>
            <p:cNvCxnSpPr/>
            <p:nvPr/>
          </p:nvCxnSpPr>
          <p:spPr>
            <a:xfrm rot="10800000">
              <a:off x="3787550" y="2078800"/>
              <a:ext cx="3510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grpSp>
          <p:nvGrpSpPr>
            <p:cNvPr id="385" name="Shape 385"/>
            <p:cNvGrpSpPr/>
            <p:nvPr/>
          </p:nvGrpSpPr>
          <p:grpSpPr>
            <a:xfrm>
              <a:off x="3787500" y="3064450"/>
              <a:ext cx="768525" cy="186000"/>
              <a:chOff x="3787550" y="2913050"/>
              <a:chExt cx="768525" cy="186000"/>
            </a:xfrm>
          </p:grpSpPr>
          <p:cxnSp>
            <p:nvCxnSpPr>
              <p:cNvPr id="386" name="Shape 386"/>
              <p:cNvCxnSpPr/>
              <p:nvPr/>
            </p:nvCxnSpPr>
            <p:spPr>
              <a:xfrm rot="10800000">
                <a:off x="3787550" y="3064450"/>
                <a:ext cx="351000" cy="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sp>
            <p:nvSpPr>
              <p:cNvPr id="387" name="Shape 387"/>
              <p:cNvSpPr txBox="1"/>
              <p:nvPr/>
            </p:nvSpPr>
            <p:spPr>
              <a:xfrm>
                <a:off x="4097975" y="2913050"/>
                <a:ext cx="458100" cy="18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sz="800"/>
                  <a:t>Lock</a:t>
                </a:r>
              </a:p>
            </p:txBody>
          </p:sp>
        </p:grpSp>
        <p:sp>
          <p:nvSpPr>
            <p:cNvPr id="388" name="Shape 388"/>
            <p:cNvSpPr txBox="1"/>
            <p:nvPr/>
          </p:nvSpPr>
          <p:spPr>
            <a:xfrm>
              <a:off x="4072025" y="1927400"/>
              <a:ext cx="5100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800"/>
                <a:t>Unlock</a:t>
              </a: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2464700" y="1893100"/>
              <a:ext cx="4581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800"/>
                <a:t>0</a:t>
              </a:r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2438750" y="3064450"/>
              <a:ext cx="5100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800"/>
                <a:t>-6</a:t>
              </a:r>
            </a:p>
          </p:txBody>
        </p:sp>
        <p:sp>
          <p:nvSpPr>
            <p:cNvPr id="391" name="Shape 391"/>
            <p:cNvSpPr txBox="1"/>
            <p:nvPr/>
          </p:nvSpPr>
          <p:spPr>
            <a:xfrm>
              <a:off x="1387775" y="1646325"/>
              <a:ext cx="13041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i="1" lang="en"/>
                <a:t>Strong Signal</a:t>
              </a:r>
            </a:p>
          </p:txBody>
        </p:sp>
        <p:sp>
          <p:nvSpPr>
            <p:cNvPr id="392" name="Shape 392"/>
            <p:cNvSpPr txBox="1"/>
            <p:nvPr/>
          </p:nvSpPr>
          <p:spPr>
            <a:xfrm>
              <a:off x="1439375" y="3317513"/>
              <a:ext cx="12009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i="1" lang="en"/>
                <a:t>Weak Signal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2634600" y="3233050"/>
              <a:ext cx="1152900" cy="4644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41925" y="2717675"/>
            <a:ext cx="16557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Poll/Record</a:t>
            </a:r>
            <a:r>
              <a:rPr lang="en">
                <a:solidFill>
                  <a:srgbClr val="FFFFFF"/>
                </a:solidFill>
              </a:rPr>
              <a:t> 20 RSSI sample values on in Python script (Raspberry Pi)</a:t>
            </a:r>
          </a:p>
        </p:txBody>
      </p:sp>
      <p:cxnSp>
        <p:nvCxnSpPr>
          <p:cNvPr id="395" name="Shape 395"/>
          <p:cNvCxnSpPr/>
          <p:nvPr/>
        </p:nvCxnSpPr>
        <p:spPr>
          <a:xfrm>
            <a:off x="1486450" y="3252500"/>
            <a:ext cx="557100" cy="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6" name="Shape 396"/>
          <p:cNvSpPr txBox="1"/>
          <p:nvPr/>
        </p:nvSpPr>
        <p:spPr>
          <a:xfrm>
            <a:off x="2087750" y="2859280"/>
            <a:ext cx="1731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Convert values to integers, average the integers</a:t>
            </a:r>
          </a:p>
        </p:txBody>
      </p:sp>
      <p:cxnSp>
        <p:nvCxnSpPr>
          <p:cNvPr id="397" name="Shape 397"/>
          <p:cNvCxnSpPr/>
          <p:nvPr/>
        </p:nvCxnSpPr>
        <p:spPr>
          <a:xfrm flipH="1" rot="10800000">
            <a:off x="3693975" y="3254900"/>
            <a:ext cx="4341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8" name="Shape 398"/>
          <p:cNvSpPr txBox="1"/>
          <p:nvPr/>
        </p:nvSpPr>
        <p:spPr>
          <a:xfrm>
            <a:off x="4182775" y="2859275"/>
            <a:ext cx="1851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Examine current state, lock/unlock if necessary</a:t>
            </a:r>
          </a:p>
        </p:txBody>
      </p:sp>
      <p:cxnSp>
        <p:nvCxnSpPr>
          <p:cNvPr id="399" name="Shape 399"/>
          <p:cNvCxnSpPr/>
          <p:nvPr/>
        </p:nvCxnSpPr>
        <p:spPr>
          <a:xfrm flipH="1" rot="10800000">
            <a:off x="6024425" y="3254900"/>
            <a:ext cx="4341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/>
        </p:nvSpPr>
        <p:spPr>
          <a:xfrm>
            <a:off x="382975" y="165525"/>
            <a:ext cx="8139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Servo Motor - Turns Deadbolt</a:t>
            </a:r>
          </a:p>
        </p:txBody>
      </p:sp>
      <p:pic>
        <p:nvPicPr>
          <p:cNvPr descr="pwm.png"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00" y="2001175"/>
            <a:ext cx="4276425" cy="2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050" y="1249149"/>
            <a:ext cx="2043349" cy="36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